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OL Monitor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cap="small" dirty="0" smtClean="0"/>
              <a:t>the </a:t>
            </a:r>
            <a:r>
              <a:rPr lang="en-US" cap="small" dirty="0" smtClean="0">
                <a:solidFill>
                  <a:srgbClr val="00B0F0"/>
                </a:solidFill>
              </a:rPr>
              <a:t>real-time</a:t>
            </a:r>
            <a:r>
              <a:rPr lang="en-US" cap="small" dirty="0" smtClean="0"/>
              <a:t> solution to </a:t>
            </a:r>
            <a:r>
              <a:rPr lang="en-US" cap="small" dirty="0" smtClean="0">
                <a:solidFill>
                  <a:srgbClr val="00B0F0"/>
                </a:solidFill>
              </a:rPr>
              <a:t>turn-around-times</a:t>
            </a:r>
            <a:endParaRPr lang="en-US" cap="small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795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would a </a:t>
            </a:r>
            <a:r>
              <a:rPr lang="en-US" dirty="0" smtClean="0">
                <a:solidFill>
                  <a:srgbClr val="00B0F0"/>
                </a:solidFill>
              </a:rPr>
              <a:t>lab</a:t>
            </a:r>
            <a:r>
              <a:rPr lang="en-US" dirty="0" smtClean="0"/>
              <a:t> need a test-monitoring system anyway?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Certain </a:t>
            </a:r>
            <a:r>
              <a:rPr lang="en-US" b="1" dirty="0"/>
              <a:t>tests</a:t>
            </a:r>
            <a:r>
              <a:rPr lang="en-US" dirty="0"/>
              <a:t>, such as a </a:t>
            </a:r>
            <a:r>
              <a:rPr lang="en-US" b="1" dirty="0">
                <a:solidFill>
                  <a:srgbClr val="FF0000"/>
                </a:solidFill>
              </a:rPr>
              <a:t>Cardiac Panel </a:t>
            </a:r>
            <a:r>
              <a:rPr lang="en-US" dirty="0">
                <a:solidFill>
                  <a:srgbClr val="FF0000"/>
                </a:solidFill>
              </a:rPr>
              <a:t>from the ER</a:t>
            </a:r>
            <a:r>
              <a:rPr lang="en-US" dirty="0"/>
              <a:t>, must be processed as </a:t>
            </a:r>
            <a:r>
              <a:rPr lang="en-US" dirty="0">
                <a:solidFill>
                  <a:srgbClr val="00B0F0"/>
                </a:solidFill>
              </a:rPr>
              <a:t>rapidly as possible</a:t>
            </a:r>
            <a:r>
              <a:rPr lang="en-US" dirty="0"/>
              <a:t>. Locations such as </a:t>
            </a:r>
            <a:r>
              <a:rPr lang="en-US" dirty="0">
                <a:solidFill>
                  <a:srgbClr val="FF0000"/>
                </a:solidFill>
              </a:rPr>
              <a:t>ICU and Surgery </a:t>
            </a:r>
            <a:r>
              <a:rPr lang="en-US" dirty="0"/>
              <a:t>may also require more attention, and in addition </a:t>
            </a:r>
            <a:r>
              <a:rPr lang="en-US" dirty="0">
                <a:solidFill>
                  <a:srgbClr val="00B0F0"/>
                </a:solidFill>
              </a:rPr>
              <a:t>multiple conditions </a:t>
            </a:r>
            <a:r>
              <a:rPr lang="en-US" dirty="0"/>
              <a:t>exist that can </a:t>
            </a:r>
            <a:r>
              <a:rPr lang="en-US" dirty="0">
                <a:solidFill>
                  <a:srgbClr val="00B0F0"/>
                </a:solidFill>
              </a:rPr>
              <a:t>elevate a test's </a:t>
            </a:r>
            <a:r>
              <a:rPr lang="en-US" i="1" dirty="0">
                <a:solidFill>
                  <a:srgbClr val="00B0F0"/>
                </a:solidFill>
              </a:rPr>
              <a:t>importance</a:t>
            </a:r>
            <a:r>
              <a:rPr lang="en-US" dirty="0"/>
              <a:t>.  Although most of these situations are predictable and occur on a day-to-day basis, there is </a:t>
            </a:r>
            <a:r>
              <a:rPr lang="en-US" i="1" dirty="0">
                <a:solidFill>
                  <a:srgbClr val="00B0F0"/>
                </a:solidFill>
              </a:rPr>
              <a:t>no way </a:t>
            </a:r>
            <a:r>
              <a:rPr lang="en-US" dirty="0">
                <a:solidFill>
                  <a:srgbClr val="00B0F0"/>
                </a:solidFill>
              </a:rPr>
              <a:t>for the lab system to be programmed to do anything about it</a:t>
            </a:r>
            <a:r>
              <a:rPr lang="en-US" dirty="0"/>
              <a:t>.  So it is left for the </a:t>
            </a:r>
            <a:r>
              <a:rPr lang="en-US" dirty="0">
                <a:solidFill>
                  <a:srgbClr val="FFFF00"/>
                </a:solidFill>
              </a:rPr>
              <a:t>lab technician </a:t>
            </a:r>
            <a:r>
              <a:rPr lang="en-US" dirty="0"/>
              <a:t>to </a:t>
            </a:r>
            <a:r>
              <a:rPr lang="en-US" i="1" dirty="0">
                <a:solidFill>
                  <a:srgbClr val="FFFF00"/>
                </a:solidFill>
              </a:rPr>
              <a:t>continuously</a:t>
            </a:r>
            <a:r>
              <a:rPr lang="en-US" dirty="0"/>
              <a:t> go back over the pending and </a:t>
            </a:r>
            <a:r>
              <a:rPr lang="en-US" dirty="0">
                <a:solidFill>
                  <a:srgbClr val="FFFF00"/>
                </a:solidFill>
              </a:rPr>
              <a:t>watch for critical </a:t>
            </a:r>
            <a:r>
              <a:rPr lang="en-US" b="1" dirty="0">
                <a:solidFill>
                  <a:srgbClr val="FFFF00"/>
                </a:solidFill>
              </a:rPr>
              <a:t>tests</a:t>
            </a:r>
            <a:r>
              <a:rPr lang="en-US" dirty="0"/>
              <a:t>.  In a </a:t>
            </a:r>
            <a:r>
              <a:rPr lang="en-US" dirty="0">
                <a:solidFill>
                  <a:srgbClr val="FF0000"/>
                </a:solidFill>
              </a:rPr>
              <a:t>busy lab environment</a:t>
            </a:r>
            <a:r>
              <a:rPr lang="en-US" dirty="0"/>
              <a:t>, </a:t>
            </a:r>
            <a:r>
              <a:rPr lang="en-US" dirty="0">
                <a:solidFill>
                  <a:srgbClr val="FFFF00"/>
                </a:solidFill>
              </a:rPr>
              <a:t>techs</a:t>
            </a:r>
            <a:r>
              <a:rPr lang="en-US" dirty="0"/>
              <a:t> can quickly be </a:t>
            </a:r>
            <a:r>
              <a:rPr lang="en-US" i="1" dirty="0">
                <a:solidFill>
                  <a:srgbClr val="FFFF00"/>
                </a:solidFill>
              </a:rPr>
              <a:t>overwhelmed</a:t>
            </a:r>
            <a:r>
              <a:rPr lang="en-US" dirty="0"/>
              <a:t> by workload and often have </a:t>
            </a:r>
            <a:r>
              <a:rPr lang="en-US" i="1" dirty="0">
                <a:solidFill>
                  <a:srgbClr val="00B0F0"/>
                </a:solidFill>
              </a:rPr>
              <a:t>no time </a:t>
            </a:r>
            <a:r>
              <a:rPr lang="en-US" dirty="0">
                <a:solidFill>
                  <a:srgbClr val="00B0F0"/>
                </a:solidFill>
              </a:rPr>
              <a:t>to stop and check pending logs</a:t>
            </a:r>
            <a:r>
              <a:rPr lang="en-US" dirty="0"/>
              <a:t> that change minute-by-minute.  As a result </a:t>
            </a:r>
            <a:r>
              <a:rPr lang="en-US" dirty="0">
                <a:solidFill>
                  <a:srgbClr val="FF0000"/>
                </a:solidFill>
              </a:rPr>
              <a:t>critical </a:t>
            </a:r>
            <a:r>
              <a:rPr lang="en-US" b="1" dirty="0">
                <a:solidFill>
                  <a:srgbClr val="FF0000"/>
                </a:solidFill>
              </a:rPr>
              <a:t>tests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are often </a:t>
            </a:r>
            <a:r>
              <a:rPr lang="en-US" dirty="0">
                <a:solidFill>
                  <a:srgbClr val="FF0000"/>
                </a:solidFill>
              </a:rPr>
              <a:t>delayed or missed</a:t>
            </a:r>
            <a:r>
              <a:rPr lang="en-US" dirty="0"/>
              <a:t>, which can lead to </a:t>
            </a:r>
            <a:r>
              <a:rPr lang="en-US" dirty="0">
                <a:solidFill>
                  <a:srgbClr val="FF0000"/>
                </a:solidFill>
              </a:rPr>
              <a:t>delayed treatment </a:t>
            </a:r>
            <a:r>
              <a:rPr lang="en-US" dirty="0"/>
              <a:t>or worse, physicians </a:t>
            </a:r>
            <a:r>
              <a:rPr lang="en-US" dirty="0">
                <a:solidFill>
                  <a:srgbClr val="00B0F0"/>
                </a:solidFill>
              </a:rPr>
              <a:t>forced</a:t>
            </a:r>
            <a:r>
              <a:rPr lang="en-US" dirty="0"/>
              <a:t> to make </a:t>
            </a:r>
            <a:r>
              <a:rPr lang="en-US" dirty="0">
                <a:solidFill>
                  <a:srgbClr val="FF0000"/>
                </a:solidFill>
              </a:rPr>
              <a:t>quick decisions </a:t>
            </a:r>
            <a:r>
              <a:rPr lang="en-US" i="1" dirty="0">
                <a:solidFill>
                  <a:srgbClr val="FF0000"/>
                </a:solidFill>
              </a:rPr>
              <a:t>without</a:t>
            </a:r>
            <a:r>
              <a:rPr lang="en-US" dirty="0">
                <a:solidFill>
                  <a:srgbClr val="FF0000"/>
                </a:solidFill>
              </a:rPr>
              <a:t> the </a:t>
            </a:r>
            <a:r>
              <a:rPr lang="en-US" b="1" dirty="0">
                <a:solidFill>
                  <a:srgbClr val="FF0000"/>
                </a:solidFill>
              </a:rPr>
              <a:t>test</a:t>
            </a:r>
            <a:r>
              <a:rPr lang="en-US" dirty="0">
                <a:solidFill>
                  <a:srgbClr val="FF0000"/>
                </a:solidFill>
              </a:rPr>
              <a:t> results </a:t>
            </a:r>
            <a:r>
              <a:rPr lang="en-US" dirty="0"/>
              <a:t>they ordered.  This is why "</a:t>
            </a:r>
            <a:r>
              <a:rPr lang="en-US" dirty="0">
                <a:solidFill>
                  <a:srgbClr val="00B0F0"/>
                </a:solidFill>
              </a:rPr>
              <a:t>Turn-around-time</a:t>
            </a:r>
            <a:r>
              <a:rPr lang="en-US" dirty="0"/>
              <a:t>" is such a </a:t>
            </a:r>
            <a:r>
              <a:rPr lang="en-US" sz="2600" b="1" dirty="0">
                <a:solidFill>
                  <a:srgbClr val="00B0F0"/>
                </a:solidFill>
              </a:rPr>
              <a:t>big</a:t>
            </a:r>
            <a:r>
              <a:rPr lang="en-US" dirty="0">
                <a:solidFill>
                  <a:srgbClr val="00B0F0"/>
                </a:solidFill>
              </a:rPr>
              <a:t> issue for labs</a:t>
            </a:r>
            <a:r>
              <a:rPr lang="en-US" dirty="0"/>
              <a:t>, and why </a:t>
            </a:r>
            <a:r>
              <a:rPr lang="en-US" dirty="0" smtClean="0">
                <a:solidFill>
                  <a:srgbClr val="00B0F0"/>
                </a:solidFill>
              </a:rPr>
              <a:t>OL </a:t>
            </a:r>
            <a:r>
              <a:rPr lang="en-US" dirty="0">
                <a:solidFill>
                  <a:srgbClr val="00B0F0"/>
                </a:solidFill>
              </a:rPr>
              <a:t>Monitor </a:t>
            </a:r>
            <a:r>
              <a:rPr lang="en-US" dirty="0"/>
              <a:t>was invented.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206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Static Pending List is, terrible, on so many levels…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Static Pending list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Click to refresh</a:t>
            </a:r>
          </a:p>
          <a:p>
            <a:r>
              <a:rPr lang="en-US" dirty="0" smtClean="0"/>
              <a:t>Click to sort</a:t>
            </a:r>
          </a:p>
          <a:p>
            <a:r>
              <a:rPr lang="en-US" dirty="0" smtClean="0"/>
              <a:t>No prioritizing</a:t>
            </a:r>
          </a:p>
          <a:p>
            <a:r>
              <a:rPr lang="en-US" dirty="0" smtClean="0"/>
              <a:t>1-element sorting</a:t>
            </a:r>
          </a:p>
          <a:p>
            <a:r>
              <a:rPr lang="en-US" dirty="0" err="1" smtClean="0"/>
              <a:t>Uni</a:t>
            </a:r>
            <a:r>
              <a:rPr lang="en-US" dirty="0" smtClean="0"/>
              <a:t>-colored</a:t>
            </a:r>
          </a:p>
          <a:p>
            <a:r>
              <a:rPr lang="en-US" dirty="0" smtClean="0"/>
              <a:t>Bland, boring, often small text makes reading difficult</a:t>
            </a:r>
          </a:p>
          <a:p>
            <a:r>
              <a:rPr lang="en-US" dirty="0" smtClean="0"/>
              <a:t>Must scrutinize list</a:t>
            </a:r>
          </a:p>
          <a:p>
            <a:r>
              <a:rPr lang="en-US" dirty="0" smtClean="0"/>
              <a:t>Time consuming</a:t>
            </a:r>
          </a:p>
          <a:p>
            <a:r>
              <a:rPr lang="en-US" dirty="0" smtClean="0"/>
              <a:t>Takes hands off work, takes eyes off work – frustrating</a:t>
            </a:r>
          </a:p>
          <a:p>
            <a:r>
              <a:rPr lang="en-US" dirty="0" smtClean="0"/>
              <a:t>Begs to be ignored during busy times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OL Monitor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OL </a:t>
            </a:r>
            <a:r>
              <a:rPr lang="en-US" dirty="0"/>
              <a:t>Monitor </a:t>
            </a:r>
            <a:r>
              <a:rPr lang="en-US" dirty="0" smtClean="0"/>
              <a:t>processes </a:t>
            </a:r>
            <a:r>
              <a:rPr lang="en-US" dirty="0"/>
              <a:t>and displays pending </a:t>
            </a:r>
            <a:r>
              <a:rPr lang="en-US" dirty="0" smtClean="0"/>
              <a:t>tests</a:t>
            </a:r>
            <a:r>
              <a:rPr lang="en-US" dirty="0"/>
              <a:t>.  Typical </a:t>
            </a:r>
            <a:r>
              <a:rPr lang="en-US" dirty="0" smtClean="0"/>
              <a:t>LIS’s </a:t>
            </a:r>
            <a:r>
              <a:rPr lang="en-US" dirty="0"/>
              <a:t>have a pending list function built in, but provide no way to monitor critical tests under day-to-day conditions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Real-time</a:t>
            </a:r>
          </a:p>
          <a:p>
            <a:r>
              <a:rPr lang="en-US" dirty="0" smtClean="0"/>
              <a:t>Hands-Free</a:t>
            </a:r>
          </a:p>
          <a:p>
            <a:r>
              <a:rPr lang="en-US" dirty="0" smtClean="0"/>
              <a:t>Prioritized</a:t>
            </a:r>
          </a:p>
          <a:p>
            <a:r>
              <a:rPr lang="en-US" dirty="0" smtClean="0"/>
              <a:t>Multi-Sorting and grouping</a:t>
            </a:r>
          </a:p>
          <a:p>
            <a:r>
              <a:rPr lang="en-US" dirty="0" smtClean="0"/>
              <a:t>Color-coded</a:t>
            </a:r>
          </a:p>
          <a:p>
            <a:r>
              <a:rPr lang="en-US" dirty="0" smtClean="0"/>
              <a:t>Flexible time, location, test, and/or priority-based filters.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713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 Monitor – the right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Unlike a static pending log, </a:t>
            </a:r>
            <a:r>
              <a:rPr lang="en-US" dirty="0" smtClean="0">
                <a:solidFill>
                  <a:srgbClr val="00B0F0"/>
                </a:solidFill>
              </a:rPr>
              <a:t>OL </a:t>
            </a:r>
            <a:r>
              <a:rPr lang="en-US" dirty="0">
                <a:solidFill>
                  <a:srgbClr val="00B0F0"/>
                </a:solidFill>
              </a:rPr>
              <a:t>Monitor </a:t>
            </a:r>
            <a:r>
              <a:rPr lang="en-US" dirty="0" smtClean="0"/>
              <a:t>is a </a:t>
            </a:r>
            <a:r>
              <a:rPr lang="en-US" b="1" dirty="0" smtClean="0">
                <a:solidFill>
                  <a:srgbClr val="00B0F0"/>
                </a:solidFill>
              </a:rPr>
              <a:t>proactive system  </a:t>
            </a:r>
            <a:r>
              <a:rPr lang="en-US" dirty="0"/>
              <a:t>designed from the ground up to zero in on </a:t>
            </a:r>
            <a:r>
              <a:rPr lang="en-US" dirty="0">
                <a:solidFill>
                  <a:srgbClr val="FF0000"/>
                </a:solidFill>
              </a:rPr>
              <a:t>critical tests </a:t>
            </a:r>
            <a:r>
              <a:rPr lang="en-US" dirty="0"/>
              <a:t>based on </a:t>
            </a:r>
            <a:r>
              <a:rPr lang="en-US" dirty="0">
                <a:solidFill>
                  <a:srgbClr val="00B0F0"/>
                </a:solidFill>
              </a:rPr>
              <a:t>all available information</a:t>
            </a:r>
            <a:r>
              <a:rPr lang="en-US" dirty="0"/>
              <a:t> about the tests.  The lab manager can set up any number of </a:t>
            </a:r>
            <a:r>
              <a:rPr lang="en-US" dirty="0">
                <a:solidFill>
                  <a:srgbClr val="00B0F0"/>
                </a:solidFill>
              </a:rPr>
              <a:t>rules</a:t>
            </a:r>
            <a:r>
              <a:rPr lang="en-US" dirty="0"/>
              <a:t> to </a:t>
            </a:r>
            <a:r>
              <a:rPr lang="en-US" dirty="0">
                <a:solidFill>
                  <a:srgbClr val="00B0F0"/>
                </a:solidFill>
              </a:rPr>
              <a:t>control what shows up </a:t>
            </a:r>
            <a:r>
              <a:rPr lang="en-US" dirty="0"/>
              <a:t>on the </a:t>
            </a:r>
            <a:r>
              <a:rPr lang="en-US" dirty="0" smtClean="0"/>
              <a:t>OL </a:t>
            </a:r>
            <a:r>
              <a:rPr lang="en-US" dirty="0"/>
              <a:t>Monitor pending and when.  The </a:t>
            </a:r>
            <a:r>
              <a:rPr lang="en-US" dirty="0">
                <a:solidFill>
                  <a:srgbClr val="00B0F0"/>
                </a:solidFill>
              </a:rPr>
              <a:t>rules can be simple </a:t>
            </a:r>
            <a:r>
              <a:rPr lang="en-US" dirty="0"/>
              <a:t>"</a:t>
            </a:r>
            <a:r>
              <a:rPr lang="en-US" dirty="0">
                <a:solidFill>
                  <a:srgbClr val="FF0000"/>
                </a:solidFill>
              </a:rPr>
              <a:t>Just stat's from ER</a:t>
            </a:r>
            <a:r>
              <a:rPr lang="en-US" dirty="0"/>
              <a:t>" to </a:t>
            </a:r>
            <a:r>
              <a:rPr lang="en-US" dirty="0">
                <a:solidFill>
                  <a:srgbClr val="00B0F0"/>
                </a:solidFill>
              </a:rPr>
              <a:t>complex rules based on many conditions</a:t>
            </a:r>
            <a:r>
              <a:rPr lang="en-US" dirty="0"/>
              <a:t>.  And </a:t>
            </a:r>
            <a:r>
              <a:rPr lang="en-US" b="1" dirty="0">
                <a:solidFill>
                  <a:srgbClr val="FF0000"/>
                </a:solidFill>
              </a:rPr>
              <a:t>time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being an </a:t>
            </a:r>
            <a:r>
              <a:rPr lang="en-US" dirty="0">
                <a:solidFill>
                  <a:srgbClr val="00B0F0"/>
                </a:solidFill>
              </a:rPr>
              <a:t>all-important factor</a:t>
            </a:r>
            <a:r>
              <a:rPr lang="en-US" dirty="0"/>
              <a:t>, specific </a:t>
            </a:r>
            <a:r>
              <a:rPr lang="en-US" dirty="0">
                <a:solidFill>
                  <a:srgbClr val="FFFF00"/>
                </a:solidFill>
              </a:rPr>
              <a:t>turn-around-time warnings </a:t>
            </a:r>
            <a:r>
              <a:rPr lang="en-US" dirty="0"/>
              <a:t>can be set up to alert techs of critical tests </a:t>
            </a:r>
            <a:r>
              <a:rPr lang="en-US" b="1" i="1" dirty="0">
                <a:solidFill>
                  <a:srgbClr val="00B0F0"/>
                </a:solidFill>
              </a:rPr>
              <a:t>before</a:t>
            </a:r>
            <a:r>
              <a:rPr lang="en-US" b="1" dirty="0">
                <a:solidFill>
                  <a:srgbClr val="00B0F0"/>
                </a:solidFill>
              </a:rPr>
              <a:t> testing is delayed or missed</a:t>
            </a:r>
            <a:r>
              <a:rPr lang="en-US" dirty="0"/>
              <a:t>.  The turn-around-time rules change the </a:t>
            </a:r>
            <a:r>
              <a:rPr lang="en-US" dirty="0">
                <a:solidFill>
                  <a:srgbClr val="00B0F0"/>
                </a:solidFill>
              </a:rPr>
              <a:t>color</a:t>
            </a:r>
            <a:r>
              <a:rPr lang="en-US" dirty="0"/>
              <a:t> of critical </a:t>
            </a:r>
            <a:r>
              <a:rPr lang="en-US" dirty="0">
                <a:solidFill>
                  <a:srgbClr val="FF0000"/>
                </a:solidFill>
              </a:rPr>
              <a:t>tests</a:t>
            </a:r>
            <a:r>
              <a:rPr lang="en-US" dirty="0"/>
              <a:t> on the screen and can even play </a:t>
            </a:r>
            <a:r>
              <a:rPr lang="en-US" dirty="0">
                <a:solidFill>
                  <a:srgbClr val="00B0F0"/>
                </a:solidFill>
              </a:rPr>
              <a:t>intermittent audible alerts</a:t>
            </a:r>
            <a:r>
              <a:rPr lang="en-US" dirty="0"/>
              <a:t>.  </a:t>
            </a:r>
            <a:r>
              <a:rPr lang="en-US" dirty="0" smtClean="0"/>
              <a:t>OL </a:t>
            </a:r>
            <a:r>
              <a:rPr lang="en-US" dirty="0"/>
              <a:t>Monitor </a:t>
            </a:r>
            <a:r>
              <a:rPr lang="en-US" dirty="0">
                <a:solidFill>
                  <a:srgbClr val="00B0F0"/>
                </a:solidFill>
              </a:rPr>
              <a:t>continuously monitors</a:t>
            </a:r>
            <a:r>
              <a:rPr lang="en-US" dirty="0"/>
              <a:t> the </a:t>
            </a:r>
            <a:r>
              <a:rPr lang="en-US" dirty="0" smtClean="0"/>
              <a:t>pending/OL </a:t>
            </a:r>
            <a:r>
              <a:rPr lang="en-US" dirty="0"/>
              <a:t>log, </a:t>
            </a:r>
            <a:r>
              <a:rPr lang="en-US" dirty="0">
                <a:solidFill>
                  <a:srgbClr val="FFFF00"/>
                </a:solidFill>
              </a:rPr>
              <a:t>freeing the lab tech </a:t>
            </a:r>
            <a:r>
              <a:rPr lang="en-US" dirty="0"/>
              <a:t>to focus on their work.  As a result overall </a:t>
            </a:r>
            <a:r>
              <a:rPr lang="en-US" dirty="0">
                <a:solidFill>
                  <a:srgbClr val="00B0F0"/>
                </a:solidFill>
              </a:rPr>
              <a:t>turn-around-time improves</a:t>
            </a:r>
            <a:r>
              <a:rPr lang="en-US" dirty="0"/>
              <a:t>, stress levels decrease, and most importantly missed or delayed critical tests become a </a:t>
            </a:r>
            <a:r>
              <a:rPr lang="en-US" dirty="0">
                <a:solidFill>
                  <a:srgbClr val="00B0F0"/>
                </a:solidFill>
              </a:rPr>
              <a:t>thing of the past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820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 Monitor is multi-talented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just for stats/stat lab, OL Monitor can be configured for any section</a:t>
            </a:r>
          </a:p>
          <a:p>
            <a:r>
              <a:rPr lang="en-US" dirty="0" smtClean="0"/>
              <a:t>Workload monitoring/streamlining for specific department needs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Pending Log </a:t>
            </a:r>
            <a:r>
              <a:rPr lang="en-US" dirty="0" smtClean="0"/>
              <a:t>module makes OL Monitor perfect for collection monitoring</a:t>
            </a:r>
          </a:p>
          <a:p>
            <a:r>
              <a:rPr lang="en-US" dirty="0" smtClean="0"/>
              <a:t>Catch </a:t>
            </a:r>
            <a:r>
              <a:rPr lang="en-US" dirty="0" smtClean="0">
                <a:solidFill>
                  <a:srgbClr val="00B0F0"/>
                </a:solidFill>
              </a:rPr>
              <a:t>Orders Not Processed </a:t>
            </a:r>
            <a:r>
              <a:rPr lang="en-US" dirty="0" smtClean="0"/>
              <a:t>with HRP module</a:t>
            </a:r>
          </a:p>
          <a:p>
            <a:r>
              <a:rPr lang="en-US" dirty="0" smtClean="0"/>
              <a:t>Monitor </a:t>
            </a:r>
            <a:r>
              <a:rPr lang="en-US" dirty="0" smtClean="0">
                <a:solidFill>
                  <a:srgbClr val="00B0F0"/>
                </a:solidFill>
              </a:rPr>
              <a:t>ADT Error Log</a:t>
            </a:r>
            <a:r>
              <a:rPr lang="en-US" dirty="0" smtClean="0"/>
              <a:t> efficiently with HRP module</a:t>
            </a:r>
          </a:p>
          <a:p>
            <a:r>
              <a:rPr lang="en-US" dirty="0" smtClean="0"/>
              <a:t>Now compatible with HMS and </a:t>
            </a:r>
            <a:r>
              <a:rPr lang="en-US" dirty="0" err="1" smtClean="0"/>
              <a:t>Sunquest</a:t>
            </a:r>
            <a:r>
              <a:rPr lang="en-US" dirty="0" smtClean="0"/>
              <a:t> Commercial lab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337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61</TotalTime>
  <Words>535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OL Monitor</vt:lpstr>
      <vt:lpstr>Why would a lab need a test-monitoring system anyway?</vt:lpstr>
      <vt:lpstr>The Static Pending List is, terrible, on so many levels…</vt:lpstr>
      <vt:lpstr>OL Monitor – the right solution</vt:lpstr>
      <vt:lpstr>OL Monitor is multi-talented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 Monitor</dc:title>
  <dc:creator>Eric Ains</dc:creator>
  <cp:lastModifiedBy>Eric Ains</cp:lastModifiedBy>
  <cp:revision>8</cp:revision>
  <dcterms:created xsi:type="dcterms:W3CDTF">2015-03-02T22:02:50Z</dcterms:created>
  <dcterms:modified xsi:type="dcterms:W3CDTF">2015-03-02T23:04:14Z</dcterms:modified>
</cp:coreProperties>
</file>